
<file path=[Content_Types].xml><?xml version="1.0" encoding="utf-8"?>
<Types xmlns="http://schemas.openxmlformats.org/package/2006/content-types">
  <Default Extension="jpeg" ContentType="image/jpeg"/>
  <Default Extension="mkv" ContentType="video/unknown"/>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
  </p:notesMasterIdLst>
  <p:sldIdLst>
    <p:sldId id="326" r:id="rId5"/>
    <p:sldId id="323" r:id="rId6"/>
    <p:sldId id="324" r:id="rId7"/>
    <p:sldId id="330" r:id="rId8"/>
    <p:sldId id="327" r:id="rId9"/>
    <p:sldId id="329" r:id="rId10"/>
    <p:sldId id="32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EB84D-2360-47BA-A170-3EC3E5D6CB67}">
          <p14:sldIdLst>
            <p14:sldId id="326"/>
            <p14:sldId id="323"/>
            <p14:sldId id="324"/>
            <p14:sldId id="330"/>
            <p14:sldId id="327"/>
            <p14:sldId id="329"/>
            <p14:sldId id="3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19F5A0-6BDD-69AE-ABC0-706E616E7687}" v="2" dt="2022-03-22T15:31:50.514"/>
    <p1510:client id="{A08E7265-89A4-068B-BA3F-710CD49C3DAB}" v="47" dt="2022-03-24T02:34:39.853"/>
    <p1510:client id="{A39DBAEF-884E-3AE8-AA26-BD4FE515D2A3}" v="1" dt="2022-04-06T16:49:54.781"/>
    <p1510:client id="{B37C7206-1ED9-6158-849E-5645BB88373F}" v="2419" dt="2022-03-24T01:38:12.790"/>
    <p1510:client id="{BF01019D-7753-ABE6-0901-2E2FE6BBCDB5}" v="8" dt="2022-03-24T15:26:41.8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07" autoAdjust="0"/>
    <p:restoredTop sz="94660"/>
  </p:normalViewPr>
  <p:slideViewPr>
    <p:cSldViewPr snapToGrid="0">
      <p:cViewPr varScale="1">
        <p:scale>
          <a:sx n="67" d="100"/>
          <a:sy n="67" d="100"/>
        </p:scale>
        <p:origin x="876" y="44"/>
      </p:cViewPr>
      <p:guideLst>
        <p:guide orient="horz" pos="2160"/>
        <p:guide pos="3840"/>
      </p:guideLst>
    </p:cSldViewPr>
  </p:slideViewPr>
  <p:notesTextViewPr>
    <p:cViewPr>
      <p:scale>
        <a:sx n="1" d="1"/>
        <a:sy n="1" d="1"/>
      </p:scale>
      <p:origin x="0" y="0"/>
    </p:cViewPr>
  </p:notesTextViewPr>
  <p:gridSpacing cx="109728" cy="10972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id, Sacdiya (UMKC-Student)" userId="S::dsskwn@umsystem.edu::58f6f922-a704-4447-a99a-e0012e3cb6df" providerId="AD" clId="Web-{BF01019D-7753-ABE6-0901-2E2FE6BBCDB5}"/>
    <pc:docChg chg="modSld">
      <pc:chgData name="Sayid, Sacdiya (UMKC-Student)" userId="S::dsskwn@umsystem.edu::58f6f922-a704-4447-a99a-e0012e3cb6df" providerId="AD" clId="Web-{BF01019D-7753-ABE6-0901-2E2FE6BBCDB5}" dt="2022-03-24T15:26:41.876" v="3" actId="20577"/>
      <pc:docMkLst>
        <pc:docMk/>
      </pc:docMkLst>
      <pc:sldChg chg="modSp">
        <pc:chgData name="Sayid, Sacdiya (UMKC-Student)" userId="S::dsskwn@umsystem.edu::58f6f922-a704-4447-a99a-e0012e3cb6df" providerId="AD" clId="Web-{BF01019D-7753-ABE6-0901-2E2FE6BBCDB5}" dt="2022-03-24T15:26:41.876" v="3" actId="20577"/>
        <pc:sldMkLst>
          <pc:docMk/>
          <pc:sldMk cId="656569839" sldId="328"/>
        </pc:sldMkLst>
        <pc:spChg chg="mod">
          <ac:chgData name="Sayid, Sacdiya (UMKC-Student)" userId="S::dsskwn@umsystem.edu::58f6f922-a704-4447-a99a-e0012e3cb6df" providerId="AD" clId="Web-{BF01019D-7753-ABE6-0901-2E2FE6BBCDB5}" dt="2022-03-24T15:26:41.876" v="3" actId="20577"/>
          <ac:spMkLst>
            <pc:docMk/>
            <pc:sldMk cId="656569839" sldId="328"/>
            <ac:spMk id="4" creationId="{CA8B7230-25A1-A39D-24BB-9CF47A7B5B36}"/>
          </ac:spMkLst>
        </pc:spChg>
      </pc:sldChg>
    </pc:docChg>
  </pc:docChgLst>
  <pc:docChgLst>
    <pc:chgData name="Graham, Greg (UMKC-Student)" userId="S::gggf3@umsystem.edu::961328a7-d245-4280-a1c5-4494f59dda43" providerId="AD" clId="Web-{A08E7265-89A4-068B-BA3F-710CD49C3DAB}"/>
    <pc:docChg chg="modSld">
      <pc:chgData name="Graham, Greg (UMKC-Student)" userId="S::gggf3@umsystem.edu::961328a7-d245-4280-a1c5-4494f59dda43" providerId="AD" clId="Web-{A08E7265-89A4-068B-BA3F-710CD49C3DAB}" dt="2022-03-24T02:34:39.853" v="46" actId="1076"/>
      <pc:docMkLst>
        <pc:docMk/>
      </pc:docMkLst>
      <pc:sldChg chg="modSp">
        <pc:chgData name="Graham, Greg (UMKC-Student)" userId="S::gggf3@umsystem.edu::961328a7-d245-4280-a1c5-4494f59dda43" providerId="AD" clId="Web-{A08E7265-89A4-068B-BA3F-710CD49C3DAB}" dt="2022-03-24T02:33:12.619" v="23" actId="20577"/>
        <pc:sldMkLst>
          <pc:docMk/>
          <pc:sldMk cId="4198289070" sldId="324"/>
        </pc:sldMkLst>
        <pc:spChg chg="mod">
          <ac:chgData name="Graham, Greg (UMKC-Student)" userId="S::gggf3@umsystem.edu::961328a7-d245-4280-a1c5-4494f59dda43" providerId="AD" clId="Web-{A08E7265-89A4-068B-BA3F-710CD49C3DAB}" dt="2022-03-24T02:33:12.619" v="23" actId="20577"/>
          <ac:spMkLst>
            <pc:docMk/>
            <pc:sldMk cId="4198289070" sldId="324"/>
            <ac:spMk id="3" creationId="{6FE19483-C4A4-406A-B450-4ABBB2C4EC04}"/>
          </ac:spMkLst>
        </pc:spChg>
      </pc:sldChg>
      <pc:sldChg chg="modSp">
        <pc:chgData name="Graham, Greg (UMKC-Student)" userId="S::gggf3@umsystem.edu::961328a7-d245-4280-a1c5-4494f59dda43" providerId="AD" clId="Web-{A08E7265-89A4-068B-BA3F-710CD49C3DAB}" dt="2022-03-24T02:34:39.853" v="46" actId="1076"/>
        <pc:sldMkLst>
          <pc:docMk/>
          <pc:sldMk cId="2618490755" sldId="330"/>
        </pc:sldMkLst>
        <pc:spChg chg="mod">
          <ac:chgData name="Graham, Greg (UMKC-Student)" userId="S::gggf3@umsystem.edu::961328a7-d245-4280-a1c5-4494f59dda43" providerId="AD" clId="Web-{A08E7265-89A4-068B-BA3F-710CD49C3DAB}" dt="2022-03-24T02:34:23.291" v="44" actId="1076"/>
          <ac:spMkLst>
            <pc:docMk/>
            <pc:sldMk cId="2618490755" sldId="330"/>
            <ac:spMk id="2" creationId="{00000000-0000-0000-0000-000000000000}"/>
          </ac:spMkLst>
        </pc:spChg>
        <pc:spChg chg="mod">
          <ac:chgData name="Graham, Greg (UMKC-Student)" userId="S::gggf3@umsystem.edu::961328a7-d245-4280-a1c5-4494f59dda43" providerId="AD" clId="Web-{A08E7265-89A4-068B-BA3F-710CD49C3DAB}" dt="2022-03-24T02:34:39.853" v="46" actId="1076"/>
          <ac:spMkLst>
            <pc:docMk/>
            <pc:sldMk cId="2618490755" sldId="330"/>
            <ac:spMk id="3" creationId="{6FE19483-C4A4-406A-B450-4ABBB2C4EC04}"/>
          </ac:spMkLst>
        </pc:spChg>
      </pc:sldChg>
    </pc:docChg>
  </pc:docChgLst>
  <pc:docChgLst>
    <pc:chgData name="Sayid, Sacdiya (UMKC-Student)" userId="S::dsskwn@umsystem.edu::58f6f922-a704-4447-a99a-e0012e3cb6df" providerId="AD" clId="Web-{A39DBAEF-884E-3AE8-AA26-BD4FE515D2A3}"/>
    <pc:docChg chg="sldOrd">
      <pc:chgData name="Sayid, Sacdiya (UMKC-Student)" userId="S::dsskwn@umsystem.edu::58f6f922-a704-4447-a99a-e0012e3cb6df" providerId="AD" clId="Web-{A39DBAEF-884E-3AE8-AA26-BD4FE515D2A3}" dt="2022-04-06T16:49:54.781" v="0"/>
      <pc:docMkLst>
        <pc:docMk/>
      </pc:docMkLst>
      <pc:sldChg chg="ord">
        <pc:chgData name="Sayid, Sacdiya (UMKC-Student)" userId="S::dsskwn@umsystem.edu::58f6f922-a704-4447-a99a-e0012e3cb6df" providerId="AD" clId="Web-{A39DBAEF-884E-3AE8-AA26-BD4FE515D2A3}" dt="2022-04-06T16:49:54.781" v="0"/>
        <pc:sldMkLst>
          <pc:docMk/>
          <pc:sldMk cId="3578631727" sldId="32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6E5B8-7670-4181-9C77-7BE3CEF6F483}" type="datetimeFigureOut">
              <a:rPr lang="en-US" smtClean="0"/>
              <a:t>4/6/2022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19FD5-C0F6-4EE4-92A8-002759BB079E}" type="slidenum">
              <a:rPr lang="en-US" smtClean="0"/>
              <a:t>‹#›</a:t>
            </a:fld>
            <a:endParaRPr lang="en-US"/>
          </a:p>
        </p:txBody>
      </p:sp>
    </p:spTree>
    <p:extLst>
      <p:ext uri="{BB962C8B-B14F-4D97-AF65-F5344CB8AC3E}">
        <p14:creationId xmlns:p14="http://schemas.microsoft.com/office/powerpoint/2010/main" val="3291949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CDC7E-DCF6-46BC-9617-5DC63DAFBF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394DBE-F869-4FED-A3E6-04949B156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2CADE8-FE14-48FD-9A3E-4E336A8A9C6F}"/>
              </a:ext>
            </a:extLst>
          </p:cNvPr>
          <p:cNvSpPr>
            <a:spLocks noGrp="1"/>
          </p:cNvSpPr>
          <p:nvPr>
            <p:ph type="dt" sz="half" idx="10"/>
          </p:nvPr>
        </p:nvSpPr>
        <p:spPr/>
        <p:txBody>
          <a:bodyPr/>
          <a:lstStyle/>
          <a:p>
            <a:fld id="{4202BBFA-5594-4602-838B-8BCE12432DCB}" type="datetimeFigureOut">
              <a:rPr lang="en-US" smtClean="0"/>
              <a:t>4/6/2022</a:t>
            </a:fld>
            <a:endParaRPr lang="en-US"/>
          </a:p>
        </p:txBody>
      </p:sp>
      <p:sp>
        <p:nvSpPr>
          <p:cNvPr id="5" name="Footer Placeholder 4">
            <a:extLst>
              <a:ext uri="{FF2B5EF4-FFF2-40B4-BE49-F238E27FC236}">
                <a16:creationId xmlns:a16="http://schemas.microsoft.com/office/drawing/2014/main" id="{CC13F388-2B9C-426F-BFED-60356EF59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713FB-7D86-40C6-A4D0-C21E6F25783F}"/>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123644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045B-08A1-4467-A624-29A0D688F6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83BB92-F3A0-45DA-8A55-DC751A468E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B7634-9CD6-4D31-9551-522A873B287B}"/>
              </a:ext>
            </a:extLst>
          </p:cNvPr>
          <p:cNvSpPr>
            <a:spLocks noGrp="1"/>
          </p:cNvSpPr>
          <p:nvPr>
            <p:ph type="dt" sz="half" idx="10"/>
          </p:nvPr>
        </p:nvSpPr>
        <p:spPr/>
        <p:txBody>
          <a:bodyPr/>
          <a:lstStyle/>
          <a:p>
            <a:fld id="{4202BBFA-5594-4602-838B-8BCE12432DCB}" type="datetimeFigureOut">
              <a:rPr lang="en-US" smtClean="0"/>
              <a:t>4/6/2022</a:t>
            </a:fld>
            <a:endParaRPr lang="en-US"/>
          </a:p>
        </p:txBody>
      </p:sp>
      <p:sp>
        <p:nvSpPr>
          <p:cNvPr id="5" name="Footer Placeholder 4">
            <a:extLst>
              <a:ext uri="{FF2B5EF4-FFF2-40B4-BE49-F238E27FC236}">
                <a16:creationId xmlns:a16="http://schemas.microsoft.com/office/drawing/2014/main" id="{D9B36F26-5884-42A2-A33D-BD780ADAB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F7C6B-34FA-4DD4-8E70-58B1F546E8FC}"/>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4293030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43486-CEA9-4DF9-87F2-B6D8D0D016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8B92D2-01D2-4AF1-BA11-8E4AABEFA6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9FD3FE-F5FD-479C-A054-B460FA225466}"/>
              </a:ext>
            </a:extLst>
          </p:cNvPr>
          <p:cNvSpPr>
            <a:spLocks noGrp="1"/>
          </p:cNvSpPr>
          <p:nvPr>
            <p:ph type="dt" sz="half" idx="10"/>
          </p:nvPr>
        </p:nvSpPr>
        <p:spPr/>
        <p:txBody>
          <a:bodyPr/>
          <a:lstStyle/>
          <a:p>
            <a:fld id="{4202BBFA-5594-4602-838B-8BCE12432DCB}" type="datetimeFigureOut">
              <a:rPr lang="en-US" smtClean="0"/>
              <a:t>4/6/2022</a:t>
            </a:fld>
            <a:endParaRPr lang="en-US"/>
          </a:p>
        </p:txBody>
      </p:sp>
      <p:sp>
        <p:nvSpPr>
          <p:cNvPr id="5" name="Footer Placeholder 4">
            <a:extLst>
              <a:ext uri="{FF2B5EF4-FFF2-40B4-BE49-F238E27FC236}">
                <a16:creationId xmlns:a16="http://schemas.microsoft.com/office/drawing/2014/main" id="{7871B23C-213A-45B0-8FBF-54FD2B5DD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7BF0F-B005-4509-ABD9-FD91E2FFF8FB}"/>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3343880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1A7E-B75A-4D33-85D8-2498FD2231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0A1B03-0D38-46F3-9C85-16D0CA19D67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10C3E-390E-4534-BCCB-AC307576AAD0}"/>
              </a:ext>
            </a:extLst>
          </p:cNvPr>
          <p:cNvSpPr>
            <a:spLocks noGrp="1"/>
          </p:cNvSpPr>
          <p:nvPr>
            <p:ph type="dt" sz="half" idx="10"/>
          </p:nvPr>
        </p:nvSpPr>
        <p:spPr/>
        <p:txBody>
          <a:bodyPr/>
          <a:lstStyle/>
          <a:p>
            <a:fld id="{4202BBFA-5594-4602-838B-8BCE12432DCB}" type="datetimeFigureOut">
              <a:rPr lang="en-US" smtClean="0"/>
              <a:t>4/6/2022</a:t>
            </a:fld>
            <a:endParaRPr lang="en-US"/>
          </a:p>
        </p:txBody>
      </p:sp>
      <p:sp>
        <p:nvSpPr>
          <p:cNvPr id="5" name="Footer Placeholder 4">
            <a:extLst>
              <a:ext uri="{FF2B5EF4-FFF2-40B4-BE49-F238E27FC236}">
                <a16:creationId xmlns:a16="http://schemas.microsoft.com/office/drawing/2014/main" id="{6F32441C-E7C6-48FE-B2F1-FFF5DD0EC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88D21-7553-4ED1-8E5A-EFDA9CCB39B1}"/>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336964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BC68-CE5D-4921-B095-E8621FE1CB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F39981-A254-4377-A73F-791AD84CEA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CBF6ED8-3268-40F1-BE58-9B0E2EA0A3E0}"/>
              </a:ext>
            </a:extLst>
          </p:cNvPr>
          <p:cNvSpPr>
            <a:spLocks noGrp="1"/>
          </p:cNvSpPr>
          <p:nvPr>
            <p:ph type="dt" sz="half" idx="10"/>
          </p:nvPr>
        </p:nvSpPr>
        <p:spPr/>
        <p:txBody>
          <a:bodyPr/>
          <a:lstStyle/>
          <a:p>
            <a:fld id="{4202BBFA-5594-4602-838B-8BCE12432DCB}" type="datetimeFigureOut">
              <a:rPr lang="en-US" smtClean="0"/>
              <a:t>4/6/2022</a:t>
            </a:fld>
            <a:endParaRPr lang="en-US"/>
          </a:p>
        </p:txBody>
      </p:sp>
      <p:sp>
        <p:nvSpPr>
          <p:cNvPr id="5" name="Footer Placeholder 4">
            <a:extLst>
              <a:ext uri="{FF2B5EF4-FFF2-40B4-BE49-F238E27FC236}">
                <a16:creationId xmlns:a16="http://schemas.microsoft.com/office/drawing/2014/main" id="{52B7C685-31E7-47F4-BA0E-4C08DBAFB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21946-0123-4E65-B391-F60CC829900C}"/>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234904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CE1D-0B98-415F-B7B3-6DF0EF9696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5EA8A3-8B83-4BCA-8FC1-A39EED02C97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41CFF4-72A2-4BF4-9CB1-F5ADFCC0330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93AF25-6578-404C-AE04-4F0060B925D1}"/>
              </a:ext>
            </a:extLst>
          </p:cNvPr>
          <p:cNvSpPr>
            <a:spLocks noGrp="1"/>
          </p:cNvSpPr>
          <p:nvPr>
            <p:ph type="dt" sz="half" idx="10"/>
          </p:nvPr>
        </p:nvSpPr>
        <p:spPr/>
        <p:txBody>
          <a:bodyPr/>
          <a:lstStyle/>
          <a:p>
            <a:fld id="{4202BBFA-5594-4602-838B-8BCE12432DCB}" type="datetimeFigureOut">
              <a:rPr lang="en-US" smtClean="0"/>
              <a:t>4/6/2022</a:t>
            </a:fld>
            <a:endParaRPr lang="en-US"/>
          </a:p>
        </p:txBody>
      </p:sp>
      <p:sp>
        <p:nvSpPr>
          <p:cNvPr id="6" name="Footer Placeholder 5">
            <a:extLst>
              <a:ext uri="{FF2B5EF4-FFF2-40B4-BE49-F238E27FC236}">
                <a16:creationId xmlns:a16="http://schemas.microsoft.com/office/drawing/2014/main" id="{3B8B98B6-BCDE-4634-981D-DDE8FB374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87180-D2DC-44F0-ADEA-58079C73EAE2}"/>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121974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AD5F-2446-4960-9522-2CFFF588C1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DA340-F4FE-4206-A0DC-C0939CE524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6DADF3-0B20-47B8-AD02-681E4DD9D5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3E34EC-BBCA-4D1B-90DA-AC546EE621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46B63B-7104-4649-BAA7-676B641E23F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B88CB0-805D-4D4D-AF44-A6CEA0F6F1ED}"/>
              </a:ext>
            </a:extLst>
          </p:cNvPr>
          <p:cNvSpPr>
            <a:spLocks noGrp="1"/>
          </p:cNvSpPr>
          <p:nvPr>
            <p:ph type="dt" sz="half" idx="10"/>
          </p:nvPr>
        </p:nvSpPr>
        <p:spPr/>
        <p:txBody>
          <a:bodyPr/>
          <a:lstStyle/>
          <a:p>
            <a:fld id="{4202BBFA-5594-4602-838B-8BCE12432DCB}" type="datetimeFigureOut">
              <a:rPr lang="en-US" smtClean="0"/>
              <a:t>4/6/2022</a:t>
            </a:fld>
            <a:endParaRPr lang="en-US"/>
          </a:p>
        </p:txBody>
      </p:sp>
      <p:sp>
        <p:nvSpPr>
          <p:cNvPr id="8" name="Footer Placeholder 7">
            <a:extLst>
              <a:ext uri="{FF2B5EF4-FFF2-40B4-BE49-F238E27FC236}">
                <a16:creationId xmlns:a16="http://schemas.microsoft.com/office/drawing/2014/main" id="{A5363E60-728A-4BF1-9911-A90C22A7B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6FCAD5-7934-43AA-98CD-7866558D3295}"/>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159830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95F0-6647-406A-8073-239B795FF0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20BA20-E39C-436B-B4E3-0145FF537EC3}"/>
              </a:ext>
            </a:extLst>
          </p:cNvPr>
          <p:cNvSpPr>
            <a:spLocks noGrp="1"/>
          </p:cNvSpPr>
          <p:nvPr>
            <p:ph type="dt" sz="half" idx="10"/>
          </p:nvPr>
        </p:nvSpPr>
        <p:spPr/>
        <p:txBody>
          <a:bodyPr/>
          <a:lstStyle/>
          <a:p>
            <a:fld id="{4202BBFA-5594-4602-838B-8BCE12432DCB}" type="datetimeFigureOut">
              <a:rPr lang="en-US" smtClean="0"/>
              <a:t>4/6/2022</a:t>
            </a:fld>
            <a:endParaRPr lang="en-US"/>
          </a:p>
        </p:txBody>
      </p:sp>
      <p:sp>
        <p:nvSpPr>
          <p:cNvPr id="4" name="Footer Placeholder 3">
            <a:extLst>
              <a:ext uri="{FF2B5EF4-FFF2-40B4-BE49-F238E27FC236}">
                <a16:creationId xmlns:a16="http://schemas.microsoft.com/office/drawing/2014/main" id="{855EF7A6-5801-4BCB-812D-8338341C0D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DDA69C-BE3A-45A3-9BB5-B67D169A81DB}"/>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3465962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8B4384-80EB-4899-98E1-8A5CACA74F2D}"/>
              </a:ext>
            </a:extLst>
          </p:cNvPr>
          <p:cNvSpPr>
            <a:spLocks noGrp="1"/>
          </p:cNvSpPr>
          <p:nvPr>
            <p:ph type="dt" sz="half" idx="10"/>
          </p:nvPr>
        </p:nvSpPr>
        <p:spPr/>
        <p:txBody>
          <a:bodyPr/>
          <a:lstStyle/>
          <a:p>
            <a:fld id="{4202BBFA-5594-4602-838B-8BCE12432DCB}" type="datetimeFigureOut">
              <a:rPr lang="en-US" smtClean="0"/>
              <a:t>4/6/2022</a:t>
            </a:fld>
            <a:endParaRPr lang="en-US"/>
          </a:p>
        </p:txBody>
      </p:sp>
      <p:sp>
        <p:nvSpPr>
          <p:cNvPr id="3" name="Footer Placeholder 2">
            <a:extLst>
              <a:ext uri="{FF2B5EF4-FFF2-40B4-BE49-F238E27FC236}">
                <a16:creationId xmlns:a16="http://schemas.microsoft.com/office/drawing/2014/main" id="{EBF7A04D-51E8-4FBA-B75C-9D3744F9F2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6B6CD9-7724-4262-8F3C-F98E80C2A439}"/>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901937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BC24-6395-4CAA-BCE5-76859FFEBE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B2D537-A743-4759-9E00-187C6ED93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51BF17-6170-46CC-95A5-4939AB213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69A7B1-C231-45AB-A302-48FBC3FBBC04}"/>
              </a:ext>
            </a:extLst>
          </p:cNvPr>
          <p:cNvSpPr>
            <a:spLocks noGrp="1"/>
          </p:cNvSpPr>
          <p:nvPr>
            <p:ph type="dt" sz="half" idx="10"/>
          </p:nvPr>
        </p:nvSpPr>
        <p:spPr/>
        <p:txBody>
          <a:bodyPr/>
          <a:lstStyle/>
          <a:p>
            <a:fld id="{4202BBFA-5594-4602-838B-8BCE12432DCB}" type="datetimeFigureOut">
              <a:rPr lang="en-US" smtClean="0"/>
              <a:t>4/6/2022</a:t>
            </a:fld>
            <a:endParaRPr lang="en-US"/>
          </a:p>
        </p:txBody>
      </p:sp>
      <p:sp>
        <p:nvSpPr>
          <p:cNvPr id="6" name="Footer Placeholder 5">
            <a:extLst>
              <a:ext uri="{FF2B5EF4-FFF2-40B4-BE49-F238E27FC236}">
                <a16:creationId xmlns:a16="http://schemas.microsoft.com/office/drawing/2014/main" id="{59957534-AC16-48BF-A37F-74D10EDC7B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F6C63E-06B1-4A11-9E7F-79A19D6285BC}"/>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3945902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10E8-B908-48A2-AE79-B82BC9063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0B1574-05A9-4F83-B017-D2D987CA8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BD0407-6935-44D4-B59F-0EC0D6B76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43C065-FC0B-4D12-A5AB-477431D10338}"/>
              </a:ext>
            </a:extLst>
          </p:cNvPr>
          <p:cNvSpPr>
            <a:spLocks noGrp="1"/>
          </p:cNvSpPr>
          <p:nvPr>
            <p:ph type="dt" sz="half" idx="10"/>
          </p:nvPr>
        </p:nvSpPr>
        <p:spPr/>
        <p:txBody>
          <a:bodyPr/>
          <a:lstStyle/>
          <a:p>
            <a:fld id="{4202BBFA-5594-4602-838B-8BCE12432DCB}" type="datetimeFigureOut">
              <a:rPr lang="en-US" smtClean="0"/>
              <a:t>4/6/2022</a:t>
            </a:fld>
            <a:endParaRPr lang="en-US"/>
          </a:p>
        </p:txBody>
      </p:sp>
      <p:sp>
        <p:nvSpPr>
          <p:cNvPr id="6" name="Footer Placeholder 5">
            <a:extLst>
              <a:ext uri="{FF2B5EF4-FFF2-40B4-BE49-F238E27FC236}">
                <a16:creationId xmlns:a16="http://schemas.microsoft.com/office/drawing/2014/main" id="{CAA43016-1995-4C16-9C4B-478B8BD1BB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02E71-763B-4609-800C-94A716143036}"/>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3928951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072642-F554-4608-B103-1837FC5853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4198C8-AD05-4F33-B10B-4B0B50C63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4DC10-9B28-443E-94EC-ADA4A10FF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02BBFA-5594-4602-838B-8BCE12432DCB}" type="datetimeFigureOut">
              <a:rPr lang="en-US" smtClean="0"/>
              <a:t>4/6/2022</a:t>
            </a:fld>
            <a:endParaRPr lang="en-US"/>
          </a:p>
        </p:txBody>
      </p:sp>
      <p:sp>
        <p:nvSpPr>
          <p:cNvPr id="5" name="Footer Placeholder 4">
            <a:extLst>
              <a:ext uri="{FF2B5EF4-FFF2-40B4-BE49-F238E27FC236}">
                <a16:creationId xmlns:a16="http://schemas.microsoft.com/office/drawing/2014/main" id="{107A8018-08BC-4FC2-A513-2608D6C71D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AE1D3A-E024-40F0-B45B-41DCAC18D5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1ECC9-01CB-4461-8172-513FD995317B}" type="slidenum">
              <a:rPr lang="en-US" smtClean="0"/>
              <a:t>‹#›</a:t>
            </a:fld>
            <a:endParaRPr lang="en-US"/>
          </a:p>
        </p:txBody>
      </p:sp>
    </p:spTree>
    <p:extLst>
      <p:ext uri="{BB962C8B-B14F-4D97-AF65-F5344CB8AC3E}">
        <p14:creationId xmlns:p14="http://schemas.microsoft.com/office/powerpoint/2010/main" val="2751501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kv"/><Relationship Id="rId1" Type="http://schemas.microsoft.com/office/2007/relationships/media" Target="../media/media3.mkv"/><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2B8752-E23A-403D-9420-B840BEA2AE00}"/>
              </a:ext>
            </a:extLst>
          </p:cNvPr>
          <p:cNvSpPr txBox="1"/>
          <p:nvPr/>
        </p:nvSpPr>
        <p:spPr>
          <a:xfrm>
            <a:off x="4421341" y="1032537"/>
            <a:ext cx="2989101" cy="369332"/>
          </a:xfrm>
          <a:prstGeom prst="rect">
            <a:avLst/>
          </a:prstGeom>
          <a:noFill/>
          <a:ln>
            <a:noFill/>
          </a:ln>
        </p:spPr>
        <p:txBody>
          <a:bodyPr wrap="square" lIns="91440" tIns="45720" rIns="91440" bIns="45720" rtlCol="0" anchor="t">
            <a:spAutoFit/>
          </a:bodyPr>
          <a:lstStyle/>
          <a:p>
            <a:r>
              <a:rPr lang="en-US">
                <a:solidFill>
                  <a:schemeClr val="accent1"/>
                </a:solidFill>
                <a:latin typeface="Bahnschrift SemiLight"/>
              </a:rPr>
              <a:t>ECE 403 Senior Design</a:t>
            </a:r>
            <a:endParaRPr lang="en-US">
              <a:solidFill>
                <a:schemeClr val="accent1"/>
              </a:solidFill>
              <a:latin typeface="Bahnschrift SemiLight" panose="020B0502040204020203" pitchFamily="34" charset="0"/>
            </a:endParaRPr>
          </a:p>
        </p:txBody>
      </p:sp>
      <p:sp>
        <p:nvSpPr>
          <p:cNvPr id="34" name="TextBox 33">
            <a:extLst>
              <a:ext uri="{FF2B5EF4-FFF2-40B4-BE49-F238E27FC236}">
                <a16:creationId xmlns:a16="http://schemas.microsoft.com/office/drawing/2014/main" id="{10881AA2-38B7-4982-BFB4-E5B9270244DB}"/>
              </a:ext>
            </a:extLst>
          </p:cNvPr>
          <p:cNvSpPr txBox="1"/>
          <p:nvPr/>
        </p:nvSpPr>
        <p:spPr>
          <a:xfrm>
            <a:off x="9941426" y="6037124"/>
            <a:ext cx="2136522" cy="338554"/>
          </a:xfrm>
          <a:prstGeom prst="rect">
            <a:avLst/>
          </a:prstGeom>
          <a:noFill/>
        </p:spPr>
        <p:txBody>
          <a:bodyPr wrap="square" lIns="91440" tIns="45720" rIns="91440" bIns="45720" rtlCol="0" anchor="t">
            <a:spAutoFit/>
          </a:bodyPr>
          <a:lstStyle/>
          <a:p>
            <a:pPr algn="ctr"/>
            <a:r>
              <a:rPr lang="en-US" sz="1600"/>
              <a:t>Greg Graham (IM)</a:t>
            </a:r>
            <a:endParaRPr lang="en-US" sz="1600" i="1"/>
          </a:p>
        </p:txBody>
      </p:sp>
      <p:sp>
        <p:nvSpPr>
          <p:cNvPr id="35" name="TextBox 34">
            <a:extLst>
              <a:ext uri="{FF2B5EF4-FFF2-40B4-BE49-F238E27FC236}">
                <a16:creationId xmlns:a16="http://schemas.microsoft.com/office/drawing/2014/main" id="{DA665990-A4C5-48EF-AA75-8D470268FBA9}"/>
              </a:ext>
            </a:extLst>
          </p:cNvPr>
          <p:cNvSpPr txBox="1"/>
          <p:nvPr/>
        </p:nvSpPr>
        <p:spPr>
          <a:xfrm>
            <a:off x="417778" y="5167335"/>
            <a:ext cx="9210255" cy="707886"/>
          </a:xfrm>
          <a:prstGeom prst="rect">
            <a:avLst/>
          </a:prstGeom>
          <a:noFill/>
        </p:spPr>
        <p:txBody>
          <a:bodyPr wrap="square" lIns="91440" tIns="45720" rIns="91440" bIns="45720" rtlCol="0" anchor="t">
            <a:spAutoFit/>
          </a:bodyPr>
          <a:lstStyle/>
          <a:p>
            <a:r>
              <a:rPr lang="en-US" sz="2000" b="1" u="sng" dirty="0">
                <a:latin typeface="Bahnschrift"/>
                <a:ea typeface="Malgun Gothic"/>
              </a:rPr>
              <a:t>Visible Light Wi-Fi</a:t>
            </a:r>
            <a:r>
              <a:rPr lang="en-US" sz="2000" u="sng" dirty="0">
                <a:latin typeface="Bahnschrift"/>
                <a:ea typeface="Malgun Gothic"/>
              </a:rPr>
              <a:t>:</a:t>
            </a:r>
            <a:r>
              <a:rPr lang="en-US" sz="2000" dirty="0">
                <a:latin typeface="Bahnschrift"/>
              </a:rPr>
              <a:t> Li-Fi uses visible light to transmit data between devices. Li-Fi is an emerging technology for indoor communication. </a:t>
            </a:r>
            <a:endParaRPr lang="en-US" sz="2000" strike="sngStrike" dirty="0">
              <a:latin typeface="Bahnschrift"/>
            </a:endParaRPr>
          </a:p>
        </p:txBody>
      </p:sp>
      <p:cxnSp>
        <p:nvCxnSpPr>
          <p:cNvPr id="9" name="Straight Connector 8">
            <a:extLst>
              <a:ext uri="{FF2B5EF4-FFF2-40B4-BE49-F238E27FC236}">
                <a16:creationId xmlns:a16="http://schemas.microsoft.com/office/drawing/2014/main" id="{C3F4CE63-1F8D-425A-A29A-DE2A71D9205D}"/>
              </a:ext>
            </a:extLst>
          </p:cNvPr>
          <p:cNvCxnSpPr>
            <a:cxnSpLocks/>
          </p:cNvCxnSpPr>
          <p:nvPr/>
        </p:nvCxnSpPr>
        <p:spPr>
          <a:xfrm flipH="1">
            <a:off x="9917860" y="1100850"/>
            <a:ext cx="23668" cy="5203108"/>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4" name="Arrow: Right 43">
            <a:extLst>
              <a:ext uri="{FF2B5EF4-FFF2-40B4-BE49-F238E27FC236}">
                <a16:creationId xmlns:a16="http://schemas.microsoft.com/office/drawing/2014/main" id="{A58713FB-EB6A-4B41-97F5-63C177A0ED1D}"/>
              </a:ext>
            </a:extLst>
          </p:cNvPr>
          <p:cNvSpPr/>
          <p:nvPr/>
        </p:nvSpPr>
        <p:spPr>
          <a:xfrm>
            <a:off x="4839029" y="2534645"/>
            <a:ext cx="761295" cy="34586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pic>
        <p:nvPicPr>
          <p:cNvPr id="32" name="Picture 31">
            <a:extLst>
              <a:ext uri="{FF2B5EF4-FFF2-40B4-BE49-F238E27FC236}">
                <a16:creationId xmlns:a16="http://schemas.microsoft.com/office/drawing/2014/main" id="{A5A70908-634F-4DE6-9023-4232E955A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86" y="110121"/>
            <a:ext cx="1380577" cy="906831"/>
          </a:xfrm>
          <a:prstGeom prst="rect">
            <a:avLst/>
          </a:prstGeom>
        </p:spPr>
      </p:pic>
      <p:sp>
        <p:nvSpPr>
          <p:cNvPr id="37" name="TextBox 36">
            <a:extLst>
              <a:ext uri="{FF2B5EF4-FFF2-40B4-BE49-F238E27FC236}">
                <a16:creationId xmlns:a16="http://schemas.microsoft.com/office/drawing/2014/main" id="{1D95A014-8573-4068-8D8C-B12102E3DD51}"/>
              </a:ext>
            </a:extLst>
          </p:cNvPr>
          <p:cNvSpPr txBox="1"/>
          <p:nvPr/>
        </p:nvSpPr>
        <p:spPr>
          <a:xfrm>
            <a:off x="9963960" y="4167664"/>
            <a:ext cx="2136522" cy="338554"/>
          </a:xfrm>
          <a:prstGeom prst="rect">
            <a:avLst/>
          </a:prstGeom>
          <a:noFill/>
        </p:spPr>
        <p:txBody>
          <a:bodyPr wrap="square" lIns="91440" tIns="45720" rIns="91440" bIns="45720" rtlCol="0" anchor="t">
            <a:spAutoFit/>
          </a:bodyPr>
          <a:lstStyle/>
          <a:p>
            <a:pPr algn="ctr"/>
            <a:r>
              <a:rPr lang="en-US" sz="1600"/>
              <a:t>Nelson Caberto (TL)</a:t>
            </a:r>
            <a:endParaRPr lang="en-US" sz="1600" i="1"/>
          </a:p>
        </p:txBody>
      </p:sp>
      <p:pic>
        <p:nvPicPr>
          <p:cNvPr id="11" name="Picture 10" descr="A picture containing person, tree, outdoor, smiling&#10;&#10;Description automatically generated">
            <a:extLst>
              <a:ext uri="{FF2B5EF4-FFF2-40B4-BE49-F238E27FC236}">
                <a16:creationId xmlns:a16="http://schemas.microsoft.com/office/drawing/2014/main" id="{DE3022E0-00DB-431F-9983-159D7133F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861" y="1109484"/>
            <a:ext cx="1188720" cy="1188720"/>
          </a:xfrm>
          <a:prstGeom prst="rect">
            <a:avLst/>
          </a:prstGeom>
          <a:ln>
            <a:solidFill>
              <a:schemeClr val="tx1"/>
            </a:solidFill>
          </a:ln>
        </p:spPr>
      </p:pic>
      <p:sp>
        <p:nvSpPr>
          <p:cNvPr id="38" name="TextBox 37">
            <a:extLst>
              <a:ext uri="{FF2B5EF4-FFF2-40B4-BE49-F238E27FC236}">
                <a16:creationId xmlns:a16="http://schemas.microsoft.com/office/drawing/2014/main" id="{D725AA74-247E-4C3C-9CBC-12193ADA7CC6}"/>
              </a:ext>
            </a:extLst>
          </p:cNvPr>
          <p:cNvSpPr txBox="1"/>
          <p:nvPr/>
        </p:nvSpPr>
        <p:spPr>
          <a:xfrm>
            <a:off x="9929694" y="2369924"/>
            <a:ext cx="2136522" cy="338554"/>
          </a:xfrm>
          <a:prstGeom prst="rect">
            <a:avLst/>
          </a:prstGeom>
          <a:noFill/>
        </p:spPr>
        <p:txBody>
          <a:bodyPr wrap="square" lIns="91440" tIns="45720" rIns="91440" bIns="45720" rtlCol="0" anchor="t">
            <a:spAutoFit/>
          </a:bodyPr>
          <a:lstStyle/>
          <a:p>
            <a:pPr algn="ctr"/>
            <a:r>
              <a:rPr lang="en-US" sz="1600"/>
              <a:t>Sacdiya Sayid (EL)</a:t>
            </a:r>
            <a:endParaRPr lang="en-US" sz="1600">
              <a:cs typeface="Calibri"/>
            </a:endParaRPr>
          </a:p>
        </p:txBody>
      </p:sp>
      <p:pic>
        <p:nvPicPr>
          <p:cNvPr id="13" name="Picture 12" descr="A person wearing glasses&#10;&#10;Description automatically generated with medium confidence">
            <a:extLst>
              <a:ext uri="{FF2B5EF4-FFF2-40B4-BE49-F238E27FC236}">
                <a16:creationId xmlns:a16="http://schemas.microsoft.com/office/drawing/2014/main" id="{D8E96C52-2281-4DCE-BD8C-6CC2C4CA6251}"/>
              </a:ext>
            </a:extLst>
          </p:cNvPr>
          <p:cNvPicPr>
            <a:picLocks noChangeAspect="1"/>
          </p:cNvPicPr>
          <p:nvPr/>
        </p:nvPicPr>
        <p:blipFill rotWithShape="1">
          <a:blip r:embed="rId4">
            <a:extLst>
              <a:ext uri="{28A0092B-C50C-407E-A947-70E740481C1C}">
                <a14:useLocalDpi xmlns:a14="http://schemas.microsoft.com/office/drawing/2010/main" val="0"/>
              </a:ext>
            </a:extLst>
          </a:blip>
          <a:srcRect l="2236" t="10675" r="2236" b="17415"/>
          <a:stretch/>
        </p:blipFill>
        <p:spPr>
          <a:xfrm>
            <a:off x="10437861" y="2948117"/>
            <a:ext cx="1188720" cy="1188720"/>
          </a:xfrm>
          <a:prstGeom prst="rect">
            <a:avLst/>
          </a:prstGeom>
          <a:ln>
            <a:solidFill>
              <a:schemeClr val="tx1"/>
            </a:solidFill>
          </a:ln>
        </p:spPr>
      </p:pic>
      <p:pic>
        <p:nvPicPr>
          <p:cNvPr id="5" name="Picture 6">
            <a:extLst>
              <a:ext uri="{FF2B5EF4-FFF2-40B4-BE49-F238E27FC236}">
                <a16:creationId xmlns:a16="http://schemas.microsoft.com/office/drawing/2014/main" id="{371AF45F-928F-44F5-BB4A-D3CA2543E8D5}"/>
              </a:ext>
            </a:extLst>
          </p:cNvPr>
          <p:cNvPicPr>
            <a:picLocks noChangeAspect="1"/>
          </p:cNvPicPr>
          <p:nvPr/>
        </p:nvPicPr>
        <p:blipFill rotWithShape="1">
          <a:blip r:embed="rId5"/>
          <a:srcRect l="618" t="5705" r="18396" b="42773"/>
          <a:stretch/>
        </p:blipFill>
        <p:spPr>
          <a:xfrm>
            <a:off x="10437861" y="4772664"/>
            <a:ext cx="1188720" cy="1188720"/>
          </a:xfrm>
          <a:prstGeom prst="rect">
            <a:avLst/>
          </a:prstGeom>
          <a:ln>
            <a:solidFill>
              <a:schemeClr val="tx1"/>
            </a:solidFill>
          </a:ln>
        </p:spPr>
      </p:pic>
      <p:sp>
        <p:nvSpPr>
          <p:cNvPr id="45" name="Title 1">
            <a:extLst>
              <a:ext uri="{FF2B5EF4-FFF2-40B4-BE49-F238E27FC236}">
                <a16:creationId xmlns:a16="http://schemas.microsoft.com/office/drawing/2014/main" id="{F56D1C39-E639-4B7C-85A6-069A6B418102}"/>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cs typeface="Calibri Light"/>
              </a:rPr>
              <a:t>Li-Fi Communication</a:t>
            </a:r>
          </a:p>
        </p:txBody>
      </p:sp>
      <p:sp>
        <p:nvSpPr>
          <p:cNvPr id="46" name="Title 1">
            <a:extLst>
              <a:ext uri="{FF2B5EF4-FFF2-40B4-BE49-F238E27FC236}">
                <a16:creationId xmlns:a16="http://schemas.microsoft.com/office/drawing/2014/main" id="{79916D72-BB2B-4D1C-89DE-2091E56985C2}"/>
              </a:ext>
            </a:extLst>
          </p:cNvPr>
          <p:cNvSpPr txBox="1">
            <a:spLocks/>
          </p:cNvSpPr>
          <p:nvPr/>
        </p:nvSpPr>
        <p:spPr>
          <a:xfrm>
            <a:off x="1550616" y="296316"/>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b="1" strike="sngStrike">
              <a:ln w="13462">
                <a:solidFill>
                  <a:prstClr val="white"/>
                </a:solidFill>
                <a:prstDash val="solid"/>
              </a:ln>
              <a:solidFill>
                <a:schemeClr val="tx1">
                  <a:lumMod val="85000"/>
                  <a:lumOff val="15000"/>
                </a:schemeClr>
              </a:solidFill>
              <a:effectLst>
                <a:outerShdw dist="38100" dir="2700000" algn="bl" rotWithShape="0">
                  <a:srgbClr val="5B9BD5"/>
                </a:outerShdw>
              </a:effectLst>
              <a:latin typeface="Times"/>
              <a:cs typeface="Aharoni" panose="020B0604020202020204" pitchFamily="2" charset="-79"/>
            </a:endParaRPr>
          </a:p>
        </p:txBody>
      </p:sp>
      <p:pic>
        <p:nvPicPr>
          <p:cNvPr id="3" name="Picture 6" descr="A picture containing electronics, circuit&#10;&#10;Description automatically generated">
            <a:extLst>
              <a:ext uri="{FF2B5EF4-FFF2-40B4-BE49-F238E27FC236}">
                <a16:creationId xmlns:a16="http://schemas.microsoft.com/office/drawing/2014/main" id="{B8269774-E5B1-4BD1-B27C-0580CB4CA039}"/>
              </a:ext>
            </a:extLst>
          </p:cNvPr>
          <p:cNvPicPr>
            <a:picLocks noChangeAspect="1"/>
          </p:cNvPicPr>
          <p:nvPr/>
        </p:nvPicPr>
        <p:blipFill>
          <a:blip r:embed="rId6"/>
          <a:stretch>
            <a:fillRect/>
          </a:stretch>
        </p:blipFill>
        <p:spPr>
          <a:xfrm>
            <a:off x="2122450" y="1920953"/>
            <a:ext cx="1851103" cy="1575729"/>
          </a:xfrm>
          <a:prstGeom prst="rect">
            <a:avLst/>
          </a:prstGeom>
        </p:spPr>
      </p:pic>
      <p:pic>
        <p:nvPicPr>
          <p:cNvPr id="8" name="Picture 9" descr="Diagram&#10;&#10;Description automatically generated">
            <a:extLst>
              <a:ext uri="{FF2B5EF4-FFF2-40B4-BE49-F238E27FC236}">
                <a16:creationId xmlns:a16="http://schemas.microsoft.com/office/drawing/2014/main" id="{43B960A5-1F5B-4C9E-BE4F-4D08CC8F3FE0}"/>
              </a:ext>
            </a:extLst>
          </p:cNvPr>
          <p:cNvPicPr>
            <a:picLocks noChangeAspect="1"/>
          </p:cNvPicPr>
          <p:nvPr/>
        </p:nvPicPr>
        <p:blipFill>
          <a:blip r:embed="rId7"/>
          <a:stretch>
            <a:fillRect/>
          </a:stretch>
        </p:blipFill>
        <p:spPr>
          <a:xfrm>
            <a:off x="6638693" y="1731226"/>
            <a:ext cx="2371493" cy="1806498"/>
          </a:xfrm>
          <a:prstGeom prst="rect">
            <a:avLst/>
          </a:prstGeom>
        </p:spPr>
      </p:pic>
    </p:spTree>
    <p:extLst>
      <p:ext uri="{BB962C8B-B14F-4D97-AF65-F5344CB8AC3E}">
        <p14:creationId xmlns:p14="http://schemas.microsoft.com/office/powerpoint/2010/main" val="3453589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96307-6F90-4A18-A5BA-182E2A098DE7}"/>
              </a:ext>
            </a:extLst>
          </p:cNvPr>
          <p:cNvSpPr>
            <a:spLocks noGrp="1"/>
          </p:cNvSpPr>
          <p:nvPr>
            <p:ph type="title"/>
          </p:nvPr>
        </p:nvSpPr>
        <p:spPr>
          <a:xfrm>
            <a:off x="838200" y="-140201"/>
            <a:ext cx="10515600" cy="1325563"/>
          </a:xfrm>
        </p:spPr>
        <p:txBody>
          <a:bodyPr/>
          <a:lstStyle/>
          <a:p>
            <a:pPr algn="ctr"/>
            <a:r>
              <a:rPr lang="en-US" b="1" dirty="0"/>
              <a:t>Deliverables</a:t>
            </a:r>
          </a:p>
        </p:txBody>
      </p:sp>
      <p:sp>
        <p:nvSpPr>
          <p:cNvPr id="3" name="Rectangle 2">
            <a:extLst>
              <a:ext uri="{FF2B5EF4-FFF2-40B4-BE49-F238E27FC236}">
                <a16:creationId xmlns:a16="http://schemas.microsoft.com/office/drawing/2014/main" id="{C8060210-8463-4D12-815C-B4DC915BCDC6}"/>
              </a:ext>
            </a:extLst>
          </p:cNvPr>
          <p:cNvSpPr/>
          <p:nvPr/>
        </p:nvSpPr>
        <p:spPr>
          <a:xfrm>
            <a:off x="589829" y="1132042"/>
            <a:ext cx="11059245" cy="4154984"/>
          </a:xfrm>
          <a:prstGeom prst="rect">
            <a:avLst/>
          </a:prstGeom>
        </p:spPr>
        <p:txBody>
          <a:bodyPr wrap="square" lIns="91440" tIns="45720" rIns="91440" bIns="45720" anchor="t">
            <a:spAutoFit/>
          </a:bodyPr>
          <a:lstStyle/>
          <a:p>
            <a:r>
              <a:rPr lang="en-US" sz="2200" b="1" dirty="0"/>
              <a:t>What is your test methodology?</a:t>
            </a:r>
          </a:p>
          <a:p>
            <a:endParaRPr lang="en-US" sz="2200" b="1" dirty="0">
              <a:cs typeface="Calibri"/>
            </a:endParaRPr>
          </a:p>
          <a:p>
            <a:r>
              <a:rPr lang="en-US" sz="2200" dirty="0">
                <a:cs typeface="Calibri"/>
              </a:rPr>
              <a:t>Tested sending a bit, byte, and a string. To do this we had to test ambient light values, distance, and brightness using various LEDs. We switched to RGB LEDs for our Half Duplex setup. Having RGB we have settled on 4 brightness levels. Currently on Arduino we have changed out photoresistor to photodiode and working on implementing MOSFETs and ADC chips with OP amp to TX and RX respectively to provide more consistent results. On Raspberry Pi, Nelson has created a web interface for sending messages. We have tested each step by trying to send a bit, byte, or char and now we need to update our circuits and do the same. As well finish troubleshooting the capes with BBBs. </a:t>
            </a:r>
          </a:p>
          <a:p>
            <a:endParaRPr lang="en-US" sz="2200" b="1" dirty="0">
              <a:ea typeface="+mn-lt"/>
              <a:cs typeface="Calibri"/>
            </a:endParaRPr>
          </a:p>
          <a:p>
            <a:endParaRPr lang="en-US" sz="2200" b="1" dirty="0">
              <a:cs typeface="Calibri"/>
            </a:endParaRPr>
          </a:p>
        </p:txBody>
      </p:sp>
    </p:spTree>
    <p:extLst>
      <p:ext uri="{BB962C8B-B14F-4D97-AF65-F5344CB8AC3E}">
        <p14:creationId xmlns:p14="http://schemas.microsoft.com/office/powerpoint/2010/main" val="4205545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8" y="547815"/>
            <a:ext cx="5167185" cy="1680519"/>
          </a:xfrm>
        </p:spPr>
        <p:txBody>
          <a:bodyPr vert="horz" lIns="91440" tIns="45720" rIns="91440" bIns="45720" rtlCol="0" anchor="ctr">
            <a:normAutofit/>
          </a:bodyPr>
          <a:lstStyle/>
          <a:p>
            <a:r>
              <a:rPr lang="en-US" sz="4000" b="1"/>
              <a:t>Results</a:t>
            </a:r>
          </a:p>
        </p:txBody>
      </p:sp>
      <p:sp>
        <p:nvSpPr>
          <p:cNvPr id="3" name="Rectangle 2">
            <a:extLst>
              <a:ext uri="{FF2B5EF4-FFF2-40B4-BE49-F238E27FC236}">
                <a16:creationId xmlns:a16="http://schemas.microsoft.com/office/drawing/2014/main" id="{6FE19483-C4A4-406A-B450-4ABBB2C4EC04}"/>
              </a:ext>
            </a:extLst>
          </p:cNvPr>
          <p:cNvSpPr/>
          <p:nvPr/>
        </p:nvSpPr>
        <p:spPr>
          <a:xfrm>
            <a:off x="6186619" y="547815"/>
            <a:ext cx="5178960" cy="168051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b="1" dirty="0"/>
              <a:t>What are your preliminary test results?</a:t>
            </a:r>
          </a:p>
          <a:p>
            <a:pPr indent="-228600">
              <a:lnSpc>
                <a:spcPct val="90000"/>
              </a:lnSpc>
              <a:spcAft>
                <a:spcPts val="600"/>
              </a:spcAft>
              <a:buFont typeface="Arial" panose="020B0604020202020204" pitchFamily="34" charset="0"/>
              <a:buChar char="•"/>
            </a:pPr>
            <a:r>
              <a:rPr lang="en-US" sz="2000" dirty="0">
                <a:cs typeface="Calibri"/>
              </a:rPr>
              <a:t>Test Results on Raspberry Pi using web interface.</a:t>
            </a:r>
          </a:p>
          <a:p>
            <a:pPr indent="-228600">
              <a:lnSpc>
                <a:spcPct val="90000"/>
              </a:lnSpc>
              <a:spcAft>
                <a:spcPts val="600"/>
              </a:spcAft>
              <a:buFont typeface="Arial" panose="020B0604020202020204" pitchFamily="34" charset="0"/>
              <a:buChar char="•"/>
            </a:pPr>
            <a:endParaRPr lang="en-US" sz="2000" b="1">
              <a:cs typeface="Calibri" panose="020F0502020204030204"/>
            </a:endParaRPr>
          </a:p>
        </p:txBody>
      </p:sp>
      <p:pic>
        <p:nvPicPr>
          <p:cNvPr id="5" name="March Video 2">
            <a:hlinkClick r:id="" action="ppaction://media"/>
            <a:extLst>
              <a:ext uri="{FF2B5EF4-FFF2-40B4-BE49-F238E27FC236}">
                <a16:creationId xmlns:a16="http://schemas.microsoft.com/office/drawing/2014/main" id="{FA7DC622-2F6C-4E3B-89AF-B14EC0B11B6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304" y="2228334"/>
            <a:ext cx="5891390" cy="3552082"/>
          </a:xfrm>
          <a:prstGeom prst="rect">
            <a:avLst/>
          </a:prstGeom>
        </p:spPr>
      </p:pic>
      <p:pic>
        <p:nvPicPr>
          <p:cNvPr id="4" name="March Video 1">
            <a:hlinkClick r:id="" action="ppaction://media"/>
            <a:extLst>
              <a:ext uri="{FF2B5EF4-FFF2-40B4-BE49-F238E27FC236}">
                <a16:creationId xmlns:a16="http://schemas.microsoft.com/office/drawing/2014/main" id="{9356D80A-48C5-40C3-9525-91A26B22B564}"/>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45495" y="2228333"/>
            <a:ext cx="6106201" cy="3552083"/>
          </a:xfrm>
          <a:prstGeom prst="rect">
            <a:avLst/>
          </a:prstGeom>
        </p:spPr>
      </p:pic>
    </p:spTree>
    <p:extLst>
      <p:ext uri="{BB962C8B-B14F-4D97-AF65-F5344CB8AC3E}">
        <p14:creationId xmlns:p14="http://schemas.microsoft.com/office/powerpoint/2010/main" val="419828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0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60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72" y="447490"/>
            <a:ext cx="4186788" cy="718937"/>
          </a:xfrm>
        </p:spPr>
        <p:txBody>
          <a:bodyPr vert="horz" lIns="91440" tIns="45720" rIns="91440" bIns="45720" rtlCol="0" anchor="ctr">
            <a:normAutofit/>
          </a:bodyPr>
          <a:lstStyle/>
          <a:p>
            <a:pPr algn="ctr"/>
            <a:r>
              <a:rPr lang="en-US" sz="4000" b="1" kern="1200" dirty="0">
                <a:solidFill>
                  <a:schemeClr val="tx1"/>
                </a:solidFill>
                <a:latin typeface="+mj-lt"/>
                <a:ea typeface="+mj-ea"/>
                <a:cs typeface="+mj-cs"/>
              </a:rPr>
              <a:t>Results</a:t>
            </a:r>
          </a:p>
        </p:txBody>
      </p:sp>
      <p:sp>
        <p:nvSpPr>
          <p:cNvPr id="3" name="Rectangle 2">
            <a:extLst>
              <a:ext uri="{FF2B5EF4-FFF2-40B4-BE49-F238E27FC236}">
                <a16:creationId xmlns:a16="http://schemas.microsoft.com/office/drawing/2014/main" id="{6FE19483-C4A4-406A-B450-4ABBB2C4EC04}"/>
              </a:ext>
            </a:extLst>
          </p:cNvPr>
          <p:cNvSpPr/>
          <p:nvPr/>
        </p:nvSpPr>
        <p:spPr>
          <a:xfrm>
            <a:off x="6947878" y="598476"/>
            <a:ext cx="4603506" cy="767904"/>
          </a:xfrm>
          <a:prstGeom prst="rect">
            <a:avLst/>
          </a:prstGeom>
        </p:spPr>
        <p:txBody>
          <a:bodyPr vert="horz" lIns="91440" tIns="45720" rIns="91440" bIns="45720" rtlCol="0" anchor="ctr">
            <a:normAutofit lnSpcReduction="10000"/>
          </a:bodyPr>
          <a:lstStyle/>
          <a:p>
            <a:pPr indent="-228600" algn="ctr">
              <a:lnSpc>
                <a:spcPct val="90000"/>
              </a:lnSpc>
              <a:spcAft>
                <a:spcPts val="600"/>
              </a:spcAft>
              <a:buFont typeface="Arial" panose="020B0604020202020204" pitchFamily="34" charset="0"/>
              <a:buChar char="•"/>
            </a:pPr>
            <a:r>
              <a:rPr lang="en-US" sz="2000" b="1" dirty="0"/>
              <a:t>What are your preliminary test results?</a:t>
            </a:r>
            <a:endParaRPr lang="en-US" dirty="0"/>
          </a:p>
          <a:p>
            <a:pPr indent="-228600" algn="ctr">
              <a:lnSpc>
                <a:spcPct val="90000"/>
              </a:lnSpc>
              <a:spcAft>
                <a:spcPts val="600"/>
              </a:spcAft>
              <a:buFont typeface="Arial" panose="020B0604020202020204" pitchFamily="34" charset="0"/>
              <a:buChar char="•"/>
            </a:pPr>
            <a:r>
              <a:rPr lang="en-US" sz="2000" dirty="0">
                <a:cs typeface="Calibri"/>
              </a:rPr>
              <a:t>Test Results on Arduino </a:t>
            </a:r>
          </a:p>
          <a:p>
            <a:pPr indent="-228600" algn="ctr">
              <a:lnSpc>
                <a:spcPct val="90000"/>
              </a:lnSpc>
              <a:spcAft>
                <a:spcPts val="600"/>
              </a:spcAft>
              <a:buFont typeface="Arial" panose="020B0604020202020204" pitchFamily="34" charset="0"/>
              <a:buChar char="•"/>
            </a:pPr>
            <a:endParaRPr lang="en-US" sz="2000" b="1" dirty="0"/>
          </a:p>
        </p:txBody>
      </p:sp>
      <p:pic>
        <p:nvPicPr>
          <p:cNvPr id="6" name="2022-03-21 11-29-30">
            <a:hlinkClick r:id="" action="ppaction://media"/>
            <a:extLst>
              <a:ext uri="{FF2B5EF4-FFF2-40B4-BE49-F238E27FC236}">
                <a16:creationId xmlns:a16="http://schemas.microsoft.com/office/drawing/2014/main" id="{29825916-3CAF-487D-BF0B-6017F8E798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10854" y="1478958"/>
            <a:ext cx="9370291" cy="5270788"/>
          </a:xfrm>
          <a:prstGeom prst="rect">
            <a:avLst/>
          </a:prstGeom>
        </p:spPr>
      </p:pic>
    </p:spTree>
    <p:extLst>
      <p:ext uri="{BB962C8B-B14F-4D97-AF65-F5344CB8AC3E}">
        <p14:creationId xmlns:p14="http://schemas.microsoft.com/office/powerpoint/2010/main" val="2618490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D717-C695-4C7C-833A-240DC7847BD9}"/>
              </a:ext>
            </a:extLst>
          </p:cNvPr>
          <p:cNvSpPr>
            <a:spLocks noGrp="1"/>
          </p:cNvSpPr>
          <p:nvPr>
            <p:ph type="title"/>
          </p:nvPr>
        </p:nvSpPr>
        <p:spPr>
          <a:xfrm>
            <a:off x="838200" y="79375"/>
            <a:ext cx="10515600" cy="1325563"/>
          </a:xfrm>
        </p:spPr>
        <p:txBody>
          <a:bodyPr/>
          <a:lstStyle/>
          <a:p>
            <a:pPr algn="ctr"/>
            <a:r>
              <a:rPr lang="en-US" dirty="0"/>
              <a:t>Individual Accomplishments</a:t>
            </a:r>
            <a:endParaRPr lang="en-US" dirty="0">
              <a:cs typeface="Calibri Light"/>
            </a:endParaRPr>
          </a:p>
        </p:txBody>
      </p:sp>
      <p:pic>
        <p:nvPicPr>
          <p:cNvPr id="4" name="Picture 4" descr="Table&#10;&#10;Description automatically generated">
            <a:extLst>
              <a:ext uri="{FF2B5EF4-FFF2-40B4-BE49-F238E27FC236}">
                <a16:creationId xmlns:a16="http://schemas.microsoft.com/office/drawing/2014/main" id="{8BEABA76-B242-A996-4E3F-DCF3AA7ABD67}"/>
              </a:ext>
            </a:extLst>
          </p:cNvPr>
          <p:cNvPicPr>
            <a:picLocks noChangeAspect="1"/>
          </p:cNvPicPr>
          <p:nvPr/>
        </p:nvPicPr>
        <p:blipFill>
          <a:blip r:embed="rId2"/>
          <a:stretch>
            <a:fillRect/>
          </a:stretch>
        </p:blipFill>
        <p:spPr>
          <a:xfrm>
            <a:off x="366712" y="1397849"/>
            <a:ext cx="4493418" cy="5086240"/>
          </a:xfrm>
          <a:prstGeom prst="rect">
            <a:avLst/>
          </a:prstGeom>
        </p:spPr>
      </p:pic>
      <p:pic>
        <p:nvPicPr>
          <p:cNvPr id="5" name="Picture 5" descr="Graphical user interface, application, table&#10;&#10;Description automatically generated">
            <a:extLst>
              <a:ext uri="{FF2B5EF4-FFF2-40B4-BE49-F238E27FC236}">
                <a16:creationId xmlns:a16="http://schemas.microsoft.com/office/drawing/2014/main" id="{6B15AD89-6EB0-A208-CC9F-B3EA580ADB71}"/>
              </a:ext>
            </a:extLst>
          </p:cNvPr>
          <p:cNvPicPr>
            <a:picLocks noChangeAspect="1"/>
          </p:cNvPicPr>
          <p:nvPr/>
        </p:nvPicPr>
        <p:blipFill rotWithShape="1">
          <a:blip r:embed="rId3"/>
          <a:srcRect l="52" r="170" b="-337"/>
          <a:stretch/>
        </p:blipFill>
        <p:spPr>
          <a:xfrm>
            <a:off x="4858995" y="2252750"/>
            <a:ext cx="6978225" cy="2491845"/>
          </a:xfrm>
          <a:prstGeom prst="rect">
            <a:avLst/>
          </a:prstGeom>
        </p:spPr>
      </p:pic>
      <p:pic>
        <p:nvPicPr>
          <p:cNvPr id="6" name="Picture 6">
            <a:extLst>
              <a:ext uri="{FF2B5EF4-FFF2-40B4-BE49-F238E27FC236}">
                <a16:creationId xmlns:a16="http://schemas.microsoft.com/office/drawing/2014/main" id="{4B5D9E52-B6FC-723F-6148-2E5D9E73C4FE}"/>
              </a:ext>
            </a:extLst>
          </p:cNvPr>
          <p:cNvPicPr>
            <a:picLocks noChangeAspect="1"/>
          </p:cNvPicPr>
          <p:nvPr/>
        </p:nvPicPr>
        <p:blipFill>
          <a:blip r:embed="rId4"/>
          <a:stretch>
            <a:fillRect/>
          </a:stretch>
        </p:blipFill>
        <p:spPr>
          <a:xfrm>
            <a:off x="4855369" y="4735826"/>
            <a:ext cx="6993731" cy="1767848"/>
          </a:xfrm>
          <a:prstGeom prst="rect">
            <a:avLst/>
          </a:prstGeom>
        </p:spPr>
      </p:pic>
    </p:spTree>
    <p:extLst>
      <p:ext uri="{BB962C8B-B14F-4D97-AF65-F5344CB8AC3E}">
        <p14:creationId xmlns:p14="http://schemas.microsoft.com/office/powerpoint/2010/main" val="498406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D717-C695-4C7C-833A-240DC7847BD9}"/>
              </a:ext>
            </a:extLst>
          </p:cNvPr>
          <p:cNvSpPr>
            <a:spLocks noGrp="1"/>
          </p:cNvSpPr>
          <p:nvPr>
            <p:ph type="title"/>
          </p:nvPr>
        </p:nvSpPr>
        <p:spPr>
          <a:xfrm>
            <a:off x="838200" y="79375"/>
            <a:ext cx="10515600" cy="1325563"/>
          </a:xfrm>
        </p:spPr>
        <p:txBody>
          <a:bodyPr/>
          <a:lstStyle/>
          <a:p>
            <a:pPr algn="ctr"/>
            <a:endParaRPr lang="en-US" dirty="0">
              <a:cs typeface="Calibri Light"/>
            </a:endParaRPr>
          </a:p>
          <a:p>
            <a:pPr algn="ctr"/>
            <a:r>
              <a:rPr lang="en-US" dirty="0">
                <a:ea typeface="+mj-lt"/>
                <a:cs typeface="+mj-lt"/>
              </a:rPr>
              <a:t>Task Division for Upcoming Weeks</a:t>
            </a:r>
          </a:p>
          <a:p>
            <a:pPr algn="ctr"/>
            <a:endParaRPr lang="en-US" dirty="0">
              <a:cs typeface="Calibri Light"/>
            </a:endParaRPr>
          </a:p>
        </p:txBody>
      </p:sp>
      <p:sp>
        <p:nvSpPr>
          <p:cNvPr id="3" name="TextBox 2">
            <a:extLst>
              <a:ext uri="{FF2B5EF4-FFF2-40B4-BE49-F238E27FC236}">
                <a16:creationId xmlns:a16="http://schemas.microsoft.com/office/drawing/2014/main" id="{30BA355A-CF6B-4ED6-1BEF-30B37E63CEAA}"/>
              </a:ext>
            </a:extLst>
          </p:cNvPr>
          <p:cNvSpPr txBox="1"/>
          <p:nvPr/>
        </p:nvSpPr>
        <p:spPr>
          <a:xfrm>
            <a:off x="700087" y="1404938"/>
            <a:ext cx="10517980"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Greg:</a:t>
            </a:r>
          </a:p>
          <a:p>
            <a:pPr marL="285750" indent="-285750" algn="l">
              <a:buFontTx/>
              <a:buChar char="-"/>
            </a:pPr>
            <a:r>
              <a:rPr lang="en-US" dirty="0"/>
              <a:t>Troubleshooting Capes with BBBs</a:t>
            </a:r>
          </a:p>
          <a:p>
            <a:pPr marL="285750" indent="-285750" algn="l">
              <a:buFontTx/>
              <a:buChar char="-"/>
            </a:pPr>
            <a:r>
              <a:rPr lang="en-US" dirty="0"/>
              <a:t>Upgrading TX and RX circuits with MOSFETS and ADCs respectively </a:t>
            </a:r>
          </a:p>
          <a:p>
            <a:pPr marL="285750" indent="-285750" algn="l">
              <a:buFontTx/>
              <a:buChar char="-"/>
            </a:pPr>
            <a:endParaRPr lang="en-US" dirty="0"/>
          </a:p>
          <a:p>
            <a:pPr algn="l"/>
            <a:r>
              <a:rPr lang="en-US" dirty="0"/>
              <a:t>Nelson:</a:t>
            </a:r>
          </a:p>
          <a:p>
            <a:pPr marL="285750" indent="-285750" algn="l">
              <a:buFontTx/>
              <a:buChar char="-"/>
            </a:pPr>
            <a:r>
              <a:rPr lang="en-US" dirty="0"/>
              <a:t>Soldering ADCs for Arduinos</a:t>
            </a:r>
          </a:p>
          <a:p>
            <a:pPr marL="285750" indent="-285750" algn="l">
              <a:buFontTx/>
              <a:buChar char="-"/>
            </a:pPr>
            <a:r>
              <a:rPr lang="en-US" dirty="0"/>
              <a:t>Troubleshooting Capes’ Hardware</a:t>
            </a:r>
          </a:p>
          <a:p>
            <a:pPr marL="285750" indent="-285750" algn="l">
              <a:buFontTx/>
              <a:buChar char="-"/>
            </a:pPr>
            <a:r>
              <a:rPr lang="en-US" dirty="0"/>
              <a:t>Practical Demo of 2 computers communicating</a:t>
            </a:r>
          </a:p>
          <a:p>
            <a:pPr marL="285750" indent="-285750" algn="l">
              <a:buFontTx/>
              <a:buChar char="-"/>
            </a:pPr>
            <a:endParaRPr lang="en-US" dirty="0"/>
          </a:p>
          <a:p>
            <a:pPr algn="l"/>
            <a:r>
              <a:rPr lang="en-US" dirty="0"/>
              <a:t>Sacdiya:</a:t>
            </a:r>
          </a:p>
          <a:p>
            <a:pPr marL="285750" indent="-285750" algn="l">
              <a:buFontTx/>
              <a:buChar char="-"/>
            </a:pPr>
            <a:r>
              <a:rPr lang="en-US" dirty="0"/>
              <a:t>Updating TX and RX code with addition of MOSFETS and ADCs</a:t>
            </a:r>
          </a:p>
          <a:p>
            <a:pPr marL="285750" indent="-285750" algn="l">
              <a:buFontTx/>
              <a:buChar char="-"/>
            </a:pPr>
            <a:r>
              <a:rPr lang="en-US" dirty="0"/>
              <a:t>Helping with practical demo of 2 computers communicating</a:t>
            </a:r>
          </a:p>
          <a:p>
            <a:pPr marL="285750" indent="-285750" algn="l">
              <a:buFontTx/>
              <a:buChar char="-"/>
            </a:pPr>
            <a:endParaRPr lang="en-US" dirty="0"/>
          </a:p>
          <a:p>
            <a:pPr marL="285750" indent="-285750" algn="l">
              <a:buFontTx/>
              <a:buChar char="-"/>
            </a:pPr>
            <a:r>
              <a:rPr lang="en-US" dirty="0"/>
              <a:t>All: </a:t>
            </a:r>
          </a:p>
          <a:p>
            <a:pPr marL="742950" lvl="1" indent="-285750">
              <a:buFontTx/>
              <a:buChar char="-"/>
            </a:pPr>
            <a:r>
              <a:rPr lang="en-US" dirty="0"/>
              <a:t>Working on Final Paper and Video Presentation</a:t>
            </a:r>
          </a:p>
        </p:txBody>
      </p:sp>
    </p:spTree>
    <p:extLst>
      <p:ext uri="{BB962C8B-B14F-4D97-AF65-F5344CB8AC3E}">
        <p14:creationId xmlns:p14="http://schemas.microsoft.com/office/powerpoint/2010/main" val="357863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CD717-C695-4C7C-833A-240DC7847BD9}"/>
              </a:ext>
            </a:extLst>
          </p:cNvPr>
          <p:cNvSpPr>
            <a:spLocks noGrp="1"/>
          </p:cNvSpPr>
          <p:nvPr>
            <p:ph type="title"/>
          </p:nvPr>
        </p:nvSpPr>
        <p:spPr>
          <a:xfrm>
            <a:off x="838200" y="-3969"/>
            <a:ext cx="10515600" cy="932657"/>
          </a:xfrm>
        </p:spPr>
        <p:txBody>
          <a:bodyPr/>
          <a:lstStyle/>
          <a:p>
            <a:pPr algn="ctr"/>
            <a:r>
              <a:rPr lang="en-US" dirty="0"/>
              <a:t>Individual Accomplishments</a:t>
            </a:r>
            <a:endParaRPr lang="en-US" dirty="0">
              <a:cs typeface="Calibri Light"/>
            </a:endParaRPr>
          </a:p>
        </p:txBody>
      </p:sp>
      <p:sp>
        <p:nvSpPr>
          <p:cNvPr id="3" name="TextBox 2">
            <a:extLst>
              <a:ext uri="{FF2B5EF4-FFF2-40B4-BE49-F238E27FC236}">
                <a16:creationId xmlns:a16="http://schemas.microsoft.com/office/drawing/2014/main" id="{733E68A5-D10B-1F4C-E792-10D0CB6A0D21}"/>
              </a:ext>
            </a:extLst>
          </p:cNvPr>
          <p:cNvSpPr txBox="1"/>
          <p:nvPr/>
        </p:nvSpPr>
        <p:spPr>
          <a:xfrm>
            <a:off x="426244" y="1057275"/>
            <a:ext cx="3755229"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cs typeface="Calibri"/>
              </a:rPr>
              <a:t>Nelson:</a:t>
            </a:r>
          </a:p>
          <a:p>
            <a:r>
              <a:rPr lang="en-US" dirty="0">
                <a:cs typeface="Calibri"/>
              </a:rPr>
              <a:t>- Completed </a:t>
            </a:r>
            <a:r>
              <a:rPr lang="en-US" dirty="0" err="1">
                <a:cs typeface="Calibri"/>
              </a:rPr>
              <a:t>OpenVLC</a:t>
            </a:r>
            <a:r>
              <a:rPr lang="en-US" dirty="0">
                <a:cs typeface="Calibri"/>
              </a:rPr>
              <a:t> Cape #3</a:t>
            </a:r>
          </a:p>
          <a:p>
            <a:r>
              <a:rPr lang="en-US" dirty="0">
                <a:cs typeface="Calibri"/>
              </a:rPr>
              <a:t>- Half-duplex – RGB PD 4 colors </a:t>
            </a:r>
          </a:p>
          <a:p>
            <a:r>
              <a:rPr lang="en-US" dirty="0">
                <a:cs typeface="Calibri"/>
              </a:rPr>
              <a:t>- Trip to microcenter to pick up </a:t>
            </a:r>
            <a:r>
              <a:rPr lang="en-US" dirty="0" err="1">
                <a:cs typeface="Calibri"/>
              </a:rPr>
              <a:t>rpi</a:t>
            </a:r>
            <a:r>
              <a:rPr lang="en-US" dirty="0">
                <a:cs typeface="Calibri"/>
              </a:rPr>
              <a:t> 400</a:t>
            </a:r>
          </a:p>
          <a:p>
            <a:r>
              <a:rPr lang="en-US" dirty="0">
                <a:cs typeface="Calibri"/>
              </a:rPr>
              <a:t>- Started flask</a:t>
            </a:r>
          </a:p>
          <a:p>
            <a:r>
              <a:rPr lang="en-US" dirty="0">
                <a:cs typeface="Calibri"/>
              </a:rPr>
              <a:t>- Finished basic web interface</a:t>
            </a:r>
          </a:p>
          <a:p>
            <a:r>
              <a:rPr lang="en-US" dirty="0">
                <a:cs typeface="Calibri"/>
              </a:rPr>
              <a:t>- Delivered MOSFETs and C10 to Greg and Sacdiya</a:t>
            </a:r>
          </a:p>
          <a:p>
            <a:r>
              <a:rPr lang="en-US" dirty="0">
                <a:cs typeface="Calibri"/>
              </a:rPr>
              <a:t>- </a:t>
            </a:r>
            <a:r>
              <a:rPr lang="en-US" dirty="0">
                <a:ea typeface="+mn-lt"/>
                <a:cs typeface="+mn-lt"/>
              </a:rPr>
              <a:t>Raspberry Pi</a:t>
            </a:r>
          </a:p>
          <a:p>
            <a:pPr marL="742950" lvl="1" indent="-285750">
              <a:buFont typeface="Arial"/>
              <a:buChar char="•"/>
            </a:pPr>
            <a:r>
              <a:rPr lang="en-US" dirty="0">
                <a:ea typeface="+mn-lt"/>
                <a:cs typeface="+mn-lt"/>
              </a:rPr>
              <a:t>Changed from value to voltage for photodiode reading</a:t>
            </a:r>
          </a:p>
          <a:p>
            <a:pPr marL="742950" lvl="1" indent="-285750">
              <a:buFont typeface="Arial"/>
              <a:buChar char="•"/>
            </a:pPr>
            <a:r>
              <a:rPr lang="en-US" dirty="0">
                <a:ea typeface="+mn-lt"/>
                <a:cs typeface="+mn-lt"/>
              </a:rPr>
              <a:t>Ported – TX byte code</a:t>
            </a:r>
          </a:p>
          <a:p>
            <a:pPr marL="742950" lvl="1" indent="-285750">
              <a:buFont typeface="Arial"/>
              <a:buChar char="•"/>
            </a:pPr>
            <a:r>
              <a:rPr lang="en-US" dirty="0">
                <a:ea typeface="+mn-lt"/>
                <a:cs typeface="+mn-lt"/>
              </a:rPr>
              <a:t>Ported – TX byte with parity bit code</a:t>
            </a:r>
          </a:p>
          <a:p>
            <a:pPr marL="742950" lvl="1" indent="-285750">
              <a:buFont typeface="Arial"/>
              <a:buChar char="•"/>
            </a:pPr>
            <a:r>
              <a:rPr lang="en-US" dirty="0">
                <a:ea typeface="+mn-lt"/>
                <a:cs typeface="+mn-lt"/>
              </a:rPr>
              <a:t>Ported – RX byte with parity bit code</a:t>
            </a:r>
          </a:p>
          <a:p>
            <a:pPr marL="742950" lvl="1" indent="-285750">
              <a:buFont typeface="Arial"/>
              <a:buChar char="•"/>
            </a:pPr>
            <a:r>
              <a:rPr lang="en-US" dirty="0">
                <a:ea typeface="+mn-lt"/>
                <a:cs typeface="+mn-lt"/>
              </a:rPr>
              <a:t>Ported – TXCR char code</a:t>
            </a:r>
          </a:p>
          <a:p>
            <a:pPr marL="742950" lvl="1" indent="-285750">
              <a:buFont typeface="Arial"/>
              <a:buChar char="•"/>
            </a:pPr>
            <a:r>
              <a:rPr lang="en-US" dirty="0">
                <a:ea typeface="+mn-lt"/>
                <a:cs typeface="+mn-lt"/>
              </a:rPr>
              <a:t>Created – TXCR string code</a:t>
            </a:r>
          </a:p>
          <a:p>
            <a:endParaRPr lang="en-US" dirty="0">
              <a:cs typeface="Calibri"/>
            </a:endParaRPr>
          </a:p>
          <a:p>
            <a:endParaRPr lang="en-US" dirty="0">
              <a:cs typeface="Calibri"/>
            </a:endParaRPr>
          </a:p>
        </p:txBody>
      </p:sp>
      <p:sp>
        <p:nvSpPr>
          <p:cNvPr id="4" name="TextBox 3">
            <a:extLst>
              <a:ext uri="{FF2B5EF4-FFF2-40B4-BE49-F238E27FC236}">
                <a16:creationId xmlns:a16="http://schemas.microsoft.com/office/drawing/2014/main" id="{CA8B7230-25A1-A39D-24BB-9CF47A7B5B36}"/>
              </a:ext>
            </a:extLst>
          </p:cNvPr>
          <p:cNvSpPr txBox="1"/>
          <p:nvPr/>
        </p:nvSpPr>
        <p:spPr>
          <a:xfrm>
            <a:off x="4593431" y="1057274"/>
            <a:ext cx="3540916" cy="67403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Sacdiya:</a:t>
            </a:r>
          </a:p>
          <a:p>
            <a:r>
              <a:rPr lang="en-US" dirty="0">
                <a:cs typeface="Calibri"/>
              </a:rPr>
              <a:t>-</a:t>
            </a:r>
            <a:r>
              <a:rPr lang="en-US" dirty="0">
                <a:ea typeface="+mn-lt"/>
                <a:cs typeface="+mn-lt"/>
              </a:rPr>
              <a:t> Half Duplex code for transmitting and receiving using 4MM </a:t>
            </a:r>
            <a:r>
              <a:rPr lang="en-US" dirty="0" err="1">
                <a:ea typeface="+mn-lt"/>
                <a:cs typeface="+mn-lt"/>
              </a:rPr>
              <a:t>adafruit</a:t>
            </a:r>
            <a:r>
              <a:rPr lang="en-US" dirty="0">
                <a:ea typeface="+mn-lt"/>
                <a:cs typeface="+mn-lt"/>
              </a:rPr>
              <a:t> LEDs</a:t>
            </a:r>
          </a:p>
          <a:p>
            <a:r>
              <a:rPr lang="en-US" dirty="0">
                <a:ea typeface="+mn-lt"/>
                <a:cs typeface="+mn-lt"/>
              </a:rPr>
              <a:t>- Troubleshooted with various LEDS</a:t>
            </a:r>
          </a:p>
          <a:p>
            <a:r>
              <a:rPr lang="en-US" dirty="0">
                <a:ea typeface="+mn-lt"/>
                <a:cs typeface="+mn-lt"/>
              </a:rPr>
              <a:t>- Sent String using Half duplex</a:t>
            </a:r>
          </a:p>
          <a:p>
            <a:r>
              <a:rPr lang="en-US" dirty="0">
                <a:ea typeface="+mn-lt"/>
                <a:cs typeface="+mn-lt"/>
              </a:rPr>
              <a:t>- Wrote 4 versions of Half-duplex code</a:t>
            </a:r>
          </a:p>
          <a:p>
            <a:r>
              <a:rPr lang="en-US" dirty="0">
                <a:ea typeface="+mn-lt"/>
                <a:cs typeface="+mn-lt"/>
              </a:rPr>
              <a:t>- Recompiling the string character by character, and displaying it on the monitor in character form</a:t>
            </a:r>
          </a:p>
          <a:p>
            <a:r>
              <a:rPr lang="en-US" dirty="0">
                <a:ea typeface="+mn-lt"/>
                <a:cs typeface="+mn-lt"/>
              </a:rPr>
              <a:t>- Can send a string of any length</a:t>
            </a:r>
          </a:p>
          <a:p>
            <a:r>
              <a:rPr lang="en-US" dirty="0">
                <a:ea typeface="+mn-lt"/>
                <a:cs typeface="+mn-lt"/>
              </a:rPr>
              <a:t>- Can send acknowledgement but not consistently</a:t>
            </a:r>
          </a:p>
          <a:p>
            <a:r>
              <a:rPr lang="en-US" dirty="0">
                <a:ea typeface="+mn-lt"/>
                <a:cs typeface="+mn-lt"/>
              </a:rPr>
              <a:t>- Added shorter delays</a:t>
            </a:r>
          </a:p>
          <a:p>
            <a:r>
              <a:rPr lang="en-US" dirty="0">
                <a:ea typeface="+mn-lt"/>
                <a:cs typeface="+mn-lt"/>
              </a:rPr>
              <a:t>- Recorded demo of new code</a:t>
            </a:r>
          </a:p>
          <a:p>
            <a:r>
              <a:rPr lang="en-US" dirty="0">
                <a:ea typeface="+mn-lt"/>
                <a:cs typeface="+mn-lt"/>
              </a:rPr>
              <a:t>-Recalibrated string code for brightness levels</a:t>
            </a:r>
          </a:p>
          <a:p>
            <a:r>
              <a:rPr lang="en-US" dirty="0">
                <a:ea typeface="+mn-lt"/>
                <a:cs typeface="+mn-lt"/>
              </a:rPr>
              <a:t>- Created a final paper outline as a guide to help us write our final paper</a:t>
            </a:r>
          </a:p>
          <a:p>
            <a:endParaRPr lang="en-US" dirty="0">
              <a:ea typeface="+mn-lt"/>
              <a:cs typeface="+mn-lt"/>
            </a:endParaRPr>
          </a:p>
          <a:p>
            <a:endParaRPr lang="en-US" dirty="0">
              <a:ea typeface="+mn-lt"/>
              <a:cs typeface="+mn-lt"/>
            </a:endParaRPr>
          </a:p>
          <a:p>
            <a:endParaRPr lang="en-US" dirty="0">
              <a:cs typeface="Calibri"/>
            </a:endParaRPr>
          </a:p>
        </p:txBody>
      </p:sp>
      <p:sp>
        <p:nvSpPr>
          <p:cNvPr id="5" name="TextBox 1">
            <a:extLst>
              <a:ext uri="{FF2B5EF4-FFF2-40B4-BE49-F238E27FC236}">
                <a16:creationId xmlns:a16="http://schemas.microsoft.com/office/drawing/2014/main" id="{108A4CC4-2E9F-4C25-E251-3F2929BB2BCC}"/>
              </a:ext>
            </a:extLst>
          </p:cNvPr>
          <p:cNvSpPr txBox="1"/>
          <p:nvPr/>
        </p:nvSpPr>
        <p:spPr>
          <a:xfrm>
            <a:off x="8355806" y="1057274"/>
            <a:ext cx="3017042" cy="563231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cs typeface="Calibri"/>
              </a:rPr>
              <a:t>Greg:</a:t>
            </a:r>
          </a:p>
          <a:p>
            <a:r>
              <a:rPr lang="en-US" dirty="0">
                <a:cs typeface="Calibri"/>
              </a:rPr>
              <a:t>-</a:t>
            </a:r>
            <a:r>
              <a:rPr lang="en-US" dirty="0">
                <a:ea typeface="+mn-lt"/>
                <a:cs typeface="+mn-lt"/>
              </a:rPr>
              <a:t>Built a circuit to test functionality of MOSFET</a:t>
            </a:r>
          </a:p>
          <a:p>
            <a:r>
              <a:rPr lang="en-US" dirty="0">
                <a:ea typeface="+mn-lt"/>
                <a:cs typeface="+mn-lt"/>
              </a:rPr>
              <a:t>-Test and Recorded Data (using Nelson TX/RX code):</a:t>
            </a:r>
          </a:p>
          <a:p>
            <a:r>
              <a:rPr lang="en-US" dirty="0">
                <a:ea typeface="+mn-lt"/>
                <a:cs typeface="+mn-lt"/>
              </a:rPr>
              <a:t> With various LEDs, Resistors, and with the MOSFETS</a:t>
            </a:r>
          </a:p>
          <a:p>
            <a:r>
              <a:rPr lang="en-US" dirty="0">
                <a:ea typeface="+mn-lt"/>
                <a:cs typeface="+mn-lt"/>
              </a:rPr>
              <a:t>- Tested distance with best setup</a:t>
            </a:r>
          </a:p>
          <a:p>
            <a:r>
              <a:rPr lang="en-US" dirty="0">
                <a:ea typeface="+mn-lt"/>
                <a:cs typeface="+mn-lt"/>
              </a:rPr>
              <a:t>- Ordered 12-bit ADC and researched how to use with Arduino</a:t>
            </a:r>
          </a:p>
          <a:p>
            <a:r>
              <a:rPr lang="en-US" dirty="0">
                <a:ea typeface="+mn-lt"/>
                <a:cs typeface="+mn-lt"/>
              </a:rPr>
              <a:t>-Tested Photodiode to get ambience and various light values </a:t>
            </a:r>
          </a:p>
          <a:p>
            <a:r>
              <a:rPr lang="en-US" dirty="0">
                <a:ea typeface="+mn-lt"/>
                <a:cs typeface="+mn-lt"/>
              </a:rPr>
              <a:t>- Build multiple circuits to test ADC on the RX and MOSFET on TX; (Still in progress)</a:t>
            </a:r>
          </a:p>
          <a:p>
            <a:endParaRPr lang="en-US" dirty="0">
              <a:ea typeface="+mn-lt"/>
              <a:cs typeface="+mn-lt"/>
            </a:endParaRPr>
          </a:p>
          <a:p>
            <a:endParaRPr lang="en-US" dirty="0">
              <a:ea typeface="+mn-lt"/>
              <a:cs typeface="+mn-lt"/>
            </a:endParaRPr>
          </a:p>
        </p:txBody>
      </p:sp>
    </p:spTree>
    <p:extLst>
      <p:ext uri="{BB962C8B-B14F-4D97-AF65-F5344CB8AC3E}">
        <p14:creationId xmlns:p14="http://schemas.microsoft.com/office/powerpoint/2010/main" val="6565698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51B53525C8D5449A1B961ADE11BAB1" ma:contentTypeVersion="12" ma:contentTypeDescription="Create a new document." ma:contentTypeScope="" ma:versionID="1e421efd9e9bd02e51bfaae97f3352c4">
  <xsd:schema xmlns:xsd="http://www.w3.org/2001/XMLSchema" xmlns:xs="http://www.w3.org/2001/XMLSchema" xmlns:p="http://schemas.microsoft.com/office/2006/metadata/properties" xmlns:ns2="8ae6e0a7-916a-458a-bde0-e630c8cda4e7" xmlns:ns3="d0ec0562-1151-4a55-b593-c8aadb16d168" targetNamespace="http://schemas.microsoft.com/office/2006/metadata/properties" ma:root="true" ma:fieldsID="238dea95efc0d6d3e7ed7d5af3e4454e" ns2:_="" ns3:_="">
    <xsd:import namespace="8ae6e0a7-916a-458a-bde0-e630c8cda4e7"/>
    <xsd:import namespace="d0ec0562-1151-4a55-b593-c8aadb16d16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6e0a7-916a-458a-bde0-e630c8cda4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ec0562-1151-4a55-b593-c8aadb16d16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A33161F-6A50-4EF0-9A35-A010C0A86A36}"/>
</file>

<file path=customXml/itemProps2.xml><?xml version="1.0" encoding="utf-8"?>
<ds:datastoreItem xmlns:ds="http://schemas.openxmlformats.org/officeDocument/2006/customXml" ds:itemID="{77852ACB-A2B5-43C8-8347-6C9F93FB7801}">
  <ds:schemaRefs>
    <ds:schemaRef ds:uri="http://schemas.microsoft.com/sharepoint/v3/contenttype/forms"/>
  </ds:schemaRefs>
</ds:datastoreItem>
</file>

<file path=customXml/itemProps3.xml><?xml version="1.0" encoding="utf-8"?>
<ds:datastoreItem xmlns:ds="http://schemas.openxmlformats.org/officeDocument/2006/customXml" ds:itemID="{9584F1BE-FC59-426E-B25F-8577F6AE192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10656</TotalTime>
  <Words>535</Words>
  <Application>Microsoft Office PowerPoint</Application>
  <PresentationFormat>Widescreen</PresentationFormat>
  <Paragraphs>68</Paragraphs>
  <Slides>7</Slides>
  <Notes>0</Notes>
  <HiddenSlides>0</HiddenSlides>
  <MMClips>3</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Deliverables</vt:lpstr>
      <vt:lpstr>Results</vt:lpstr>
      <vt:lpstr>Results</vt:lpstr>
      <vt:lpstr>Individual Accomplishments</vt:lpstr>
      <vt:lpstr> Task Division for Upcoming Weeks </vt:lpstr>
      <vt:lpstr>Individual Accomplishments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Siddharth Endrakanti</dc:creator>
  <cp:lastModifiedBy>Graham, Greg (UMKC-Student)</cp:lastModifiedBy>
  <cp:revision>719</cp:revision>
  <cp:lastPrinted>2019-02-05T05:09:18Z</cp:lastPrinted>
  <dcterms:created xsi:type="dcterms:W3CDTF">2019-01-28T02:19:29Z</dcterms:created>
  <dcterms:modified xsi:type="dcterms:W3CDTF">2022-04-06T16:49:55Z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0x0101007851B53525C8D5449A1B961ADE11BAB1</vt:lpwstr>
  </property>
</Properties>
</file>